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454" r:id="rId2"/>
    <p:sldId id="458" r:id="rId3"/>
    <p:sldId id="463" r:id="rId4"/>
    <p:sldId id="433" r:id="rId5"/>
    <p:sldId id="464" r:id="rId6"/>
    <p:sldId id="465" r:id="rId7"/>
    <p:sldId id="434" r:id="rId8"/>
    <p:sldId id="435" r:id="rId9"/>
    <p:sldId id="455" r:id="rId10"/>
    <p:sldId id="462" r:id="rId11"/>
    <p:sldId id="459" r:id="rId12"/>
    <p:sldId id="460" r:id="rId13"/>
    <p:sldId id="466" r:id="rId14"/>
    <p:sldId id="467" r:id="rId15"/>
    <p:sldId id="447" r:id="rId16"/>
    <p:sldId id="44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lena Woo" initials="HW" lastIdx="1" clrIdx="0">
    <p:extLst>
      <p:ext uri="{19B8F6BF-5375-455C-9EA6-DF929625EA0E}">
        <p15:presenceInfo xmlns:p15="http://schemas.microsoft.com/office/powerpoint/2012/main" userId="S::helena.woo@uts.edu.au::84ffa4a4-9cb2-4822-a498-72962478cfa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4F2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04"/>
    <p:restoredTop sz="96327"/>
  </p:normalViewPr>
  <p:slideViewPr>
    <p:cSldViewPr snapToGrid="0" snapToObjects="1">
      <p:cViewPr varScale="1">
        <p:scale>
          <a:sx n="73" d="100"/>
          <a:sy n="73" d="100"/>
        </p:scale>
        <p:origin x="200" y="1280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11" d="100"/>
          <a:sy n="111" d="100"/>
        </p:scale>
        <p:origin x="228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386687992125984E-2"/>
          <c:y val="0.9243867541592794"/>
          <c:w val="0.93962893700787398"/>
          <c:h val="1.211312671548187E-2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dPt>
            <c:idx val="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1-4931-2145-8161-1AAB2092AC0B}"/>
              </c:ext>
            </c:extLst>
          </c:dPt>
          <c:dPt>
            <c:idx val="1"/>
            <c:marker>
              <c:symbol val="circle"/>
              <c:size val="5"/>
              <c:spPr>
                <a:noFill/>
                <a:ln w="3175">
                  <a:noFill/>
                </a:ln>
                <a:effectLst/>
              </c:spPr>
            </c:marker>
            <c:bubble3D val="0"/>
            <c:spPr>
              <a:ln w="3175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4931-2145-8161-1AAB2092AC0B}"/>
              </c:ext>
            </c:extLst>
          </c:dPt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931-2145-8161-1AAB2092AC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88795344"/>
        <c:axId val="1388734016"/>
      </c:scatterChart>
      <c:valAx>
        <c:axId val="1388795344"/>
        <c:scaling>
          <c:orientation val="minMax"/>
          <c:max val="7000"/>
        </c:scaling>
        <c:delete val="0"/>
        <c:axPos val="b"/>
        <c:numFmt formatCode="General" sourceLinked="1"/>
        <c:majorTickMark val="out"/>
        <c:minorTickMark val="out"/>
        <c:tickLblPos val="nextTo"/>
        <c:spPr>
          <a:solidFill>
            <a:srgbClr val="000000">
              <a:alpha val="0"/>
            </a:srgbClr>
          </a:solidFill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8734016"/>
        <c:crosses val="autoZero"/>
        <c:crossBetween val="midCat"/>
        <c:minorUnit val="500"/>
      </c:valAx>
      <c:valAx>
        <c:axId val="13887340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887953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386687992125984E-2"/>
          <c:y val="0.9243867541592794"/>
          <c:w val="0.93962893700787398"/>
          <c:h val="1.211312671548187E-2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dPt>
            <c:idx val="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1-4931-2145-8161-1AAB2092AC0B}"/>
              </c:ext>
            </c:extLst>
          </c:dPt>
          <c:dPt>
            <c:idx val="1"/>
            <c:marker>
              <c:symbol val="circle"/>
              <c:size val="5"/>
              <c:spPr>
                <a:noFill/>
                <a:ln w="3175">
                  <a:noFill/>
                </a:ln>
                <a:effectLst/>
              </c:spPr>
            </c:marker>
            <c:bubble3D val="0"/>
            <c:spPr>
              <a:ln w="3175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4931-2145-8161-1AAB2092AC0B}"/>
              </c:ext>
            </c:extLst>
          </c:dPt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931-2145-8161-1AAB2092AC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88795344"/>
        <c:axId val="1388734016"/>
      </c:scatterChart>
      <c:valAx>
        <c:axId val="1388795344"/>
        <c:scaling>
          <c:orientation val="minMax"/>
          <c:max val="7000"/>
        </c:scaling>
        <c:delete val="0"/>
        <c:axPos val="b"/>
        <c:numFmt formatCode="General" sourceLinked="1"/>
        <c:majorTickMark val="out"/>
        <c:minorTickMark val="out"/>
        <c:tickLblPos val="nextTo"/>
        <c:spPr>
          <a:solidFill>
            <a:srgbClr val="000000">
              <a:alpha val="0"/>
            </a:srgbClr>
          </a:solidFill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8734016"/>
        <c:crosses val="autoZero"/>
        <c:crossBetween val="midCat"/>
        <c:minorUnit val="500"/>
      </c:valAx>
      <c:valAx>
        <c:axId val="13887340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887953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386687992125984E-2"/>
          <c:y val="0.9243867541592794"/>
          <c:w val="0.93962893700787398"/>
          <c:h val="1.211312671548187E-2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dPt>
            <c:idx val="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1-4931-2145-8161-1AAB2092AC0B}"/>
              </c:ext>
            </c:extLst>
          </c:dPt>
          <c:dPt>
            <c:idx val="1"/>
            <c:marker>
              <c:symbol val="circle"/>
              <c:size val="5"/>
              <c:spPr>
                <a:noFill/>
                <a:ln w="3175">
                  <a:noFill/>
                </a:ln>
                <a:effectLst/>
              </c:spPr>
            </c:marker>
            <c:bubble3D val="0"/>
            <c:spPr>
              <a:ln w="3175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4931-2145-8161-1AAB2092AC0B}"/>
              </c:ext>
            </c:extLst>
          </c:dPt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931-2145-8161-1AAB2092AC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88795344"/>
        <c:axId val="1388734016"/>
      </c:scatterChart>
      <c:valAx>
        <c:axId val="1388795344"/>
        <c:scaling>
          <c:orientation val="minMax"/>
          <c:max val="7000"/>
        </c:scaling>
        <c:delete val="0"/>
        <c:axPos val="b"/>
        <c:numFmt formatCode="General" sourceLinked="1"/>
        <c:majorTickMark val="out"/>
        <c:minorTickMark val="out"/>
        <c:tickLblPos val="nextTo"/>
        <c:spPr>
          <a:solidFill>
            <a:srgbClr val="000000">
              <a:alpha val="0"/>
            </a:srgbClr>
          </a:solidFill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8734016"/>
        <c:crosses val="autoZero"/>
        <c:crossBetween val="midCat"/>
        <c:minorUnit val="500"/>
      </c:valAx>
      <c:valAx>
        <c:axId val="13887340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887953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2"/>
          <c:order val="0"/>
          <c:tx>
            <c:strRef>
              <c:f>Sheet1!$D$1</c:f>
              <c:strCache>
                <c:ptCount val="1"/>
                <c:pt idx="0">
                  <c:v>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247-0447-AC8E-C6889D152F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7905376"/>
        <c:axId val="1194206063"/>
      </c:barChart>
      <c:catAx>
        <c:axId val="5079053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194206063"/>
        <c:crosses val="autoZero"/>
        <c:auto val="1"/>
        <c:lblAlgn val="ctr"/>
        <c:lblOffset val="100"/>
        <c:noMultiLvlLbl val="0"/>
      </c:catAx>
      <c:valAx>
        <c:axId val="1194206063"/>
        <c:scaling>
          <c:orientation val="minMax"/>
          <c:max val="100"/>
        </c:scaling>
        <c:delete val="0"/>
        <c:axPos val="l"/>
        <c:numFmt formatCode="General" sourceLinked="1"/>
        <c:majorTickMark val="out"/>
        <c:minorTickMark val="in"/>
        <c:tickLblPos val="nextTo"/>
        <c:spPr>
          <a:noFill/>
          <a:ln w="3810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7905376"/>
        <c:crosses val="autoZero"/>
        <c:crossBetween val="between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2"/>
          <c:order val="0"/>
          <c:tx>
            <c:strRef>
              <c:f>Sheet1!$D$1</c:f>
              <c:strCache>
                <c:ptCount val="1"/>
                <c:pt idx="0">
                  <c:v>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2D-234D-9C54-3D2F4E77BA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7905376"/>
        <c:axId val="1194206063"/>
      </c:barChart>
      <c:catAx>
        <c:axId val="5079053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194206063"/>
        <c:crossesAt val="98"/>
        <c:auto val="1"/>
        <c:lblAlgn val="ctr"/>
        <c:lblOffset val="100"/>
        <c:noMultiLvlLbl val="0"/>
      </c:catAx>
      <c:valAx>
        <c:axId val="1194206063"/>
        <c:scaling>
          <c:orientation val="minMax"/>
          <c:max val="100"/>
          <c:min val="98"/>
        </c:scaling>
        <c:delete val="0"/>
        <c:axPos val="l"/>
        <c:numFmt formatCode="General" sourceLinked="1"/>
        <c:majorTickMark val="out"/>
        <c:minorTickMark val="in"/>
        <c:tickLblPos val="nextTo"/>
        <c:spPr>
          <a:noFill/>
          <a:ln w="3810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7905376"/>
        <c:crosses val="autoZero"/>
        <c:crossBetween val="between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27BE0-8D26-2C46-B592-87513771FDEF}" type="datetimeFigureOut">
              <a:rPr lang="en-US" smtClean="0"/>
              <a:t>4/18/23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364B19-607B-B942-B14B-DB932692D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148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64B19-607B-B942-B14B-DB932692D37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830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64B19-607B-B942-B14B-DB932692D37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770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64B19-607B-B942-B14B-DB932692D37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495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64B19-607B-B942-B14B-DB932692D3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899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64B19-607B-B942-B14B-DB932692D37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53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64B19-607B-B942-B14B-DB932692D37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511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64B19-607B-B942-B14B-DB932692D37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1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F461D9-7978-1349-866D-E5697B7D998A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12191999" cy="6858000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A1FD67-3299-CA49-B972-E63A734FFB5E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</a:rPr>
              <a:t>UTS CRICOS 00099F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F084B7-6B12-EB47-8096-902B752E3A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670" y="634393"/>
            <a:ext cx="714116" cy="6825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12788" y="2382129"/>
            <a:ext cx="4814292" cy="1157029"/>
          </a:xfrm>
        </p:spPr>
        <p:txBody>
          <a:bodyPr anchor="ctr">
            <a:noAutofit/>
          </a:bodyPr>
          <a:lstStyle>
            <a:lvl1pPr algn="l">
              <a:defRPr lang="en-AU" sz="3400" b="1" spc="-30" baseline="0" smtClean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F3B029A-70EF-BD40-862C-C1426A0C7BDF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7308489" y="3494333"/>
            <a:ext cx="4018641" cy="132912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Ligenimus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3701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10326658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834846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82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85" b="0" i="1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89" b="0" i="0">
                <a:solidFill>
                  <a:srgbClr val="999999"/>
                </a:solidFill>
                <a:latin typeface="Arial"/>
                <a:cs typeface="Arial"/>
              </a:defRPr>
            </a:lvl1pPr>
          </a:lstStyle>
          <a:p>
            <a:pPr marL="75503">
              <a:spcBef>
                <a:spcPts val="139"/>
              </a:spcBef>
            </a:pPr>
            <a:fld id="{81D60167-4931-47E6-BA6A-407CBD079E47}" type="slidenum">
              <a:rPr lang="en-AU" spc="-10" smtClean="0"/>
              <a:pPr marL="75503">
                <a:spcBef>
                  <a:spcPts val="139"/>
                </a:spcBef>
              </a:pPr>
              <a:t>‹#›</a:t>
            </a:fld>
            <a:r>
              <a:rPr lang="en-AU" spc="-10"/>
              <a:t>/1</a:t>
            </a:r>
            <a:endParaRPr lang="en-AU" spc="-10" dirty="0"/>
          </a:p>
        </p:txBody>
      </p:sp>
    </p:spTree>
    <p:extLst>
      <p:ext uri="{BB962C8B-B14F-4D97-AF65-F5344CB8AC3E}">
        <p14:creationId xmlns:p14="http://schemas.microsoft.com/office/powerpoint/2010/main" val="3491511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89" b="0" i="0">
                <a:solidFill>
                  <a:srgbClr val="999999"/>
                </a:solidFill>
                <a:latin typeface="Arial"/>
                <a:cs typeface="Arial"/>
              </a:defRPr>
            </a:lvl1pPr>
          </a:lstStyle>
          <a:p>
            <a:pPr marL="75503">
              <a:spcBef>
                <a:spcPts val="139"/>
              </a:spcBef>
            </a:pPr>
            <a:fld id="{81D60167-4931-47E6-BA6A-407CBD079E47}" type="slidenum">
              <a:rPr lang="en-AU" spc="-10" smtClean="0"/>
              <a:pPr marL="75503">
                <a:spcBef>
                  <a:spcPts val="139"/>
                </a:spcBef>
              </a:pPr>
              <a:t>‹#›</a:t>
            </a:fld>
            <a:r>
              <a:rPr lang="en-AU" spc="-10"/>
              <a:t>/1</a:t>
            </a:r>
            <a:endParaRPr lang="en-AU" spc="-10" dirty="0"/>
          </a:p>
        </p:txBody>
      </p:sp>
    </p:spTree>
    <p:extLst>
      <p:ext uri="{BB962C8B-B14F-4D97-AF65-F5344CB8AC3E}">
        <p14:creationId xmlns:p14="http://schemas.microsoft.com/office/powerpoint/2010/main" val="22098676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259A-862A-C714-8B37-4C741E0015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54404A-6330-1D79-193F-67117B5C9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EA5DF-5671-B96A-34B9-F29612996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76AAF-4C5E-E547-8420-8ED8389F8055}" type="datetimeFigureOut">
              <a:rPr lang="en-AU" smtClean="0"/>
              <a:t>18/4/2023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3DA8B-42A5-B989-6F4C-19A3AC2D5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9936F-8CF8-4D5D-85A8-22C2D2182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949E-BB66-2742-87B9-7A31AE9D54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0702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5"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85B35B0-7E16-6347-9ABB-1E71DBC12D5C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0"/>
            <a:ext cx="6391175" cy="68580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20890" y="3301566"/>
            <a:ext cx="5071110" cy="1201854"/>
          </a:xfrm>
        </p:spPr>
        <p:txBody>
          <a:bodyPr anchor="b">
            <a:noAutofit/>
          </a:bodyPr>
          <a:lstStyle>
            <a:lvl1pPr algn="l">
              <a:defRPr lang="en-AU" sz="3400" b="1" spc="-30" baseline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20890" y="4670298"/>
            <a:ext cx="5071110" cy="148367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 err="1"/>
              <a:t>Ligenimus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852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6999" y="3036761"/>
            <a:ext cx="5592436" cy="1220142"/>
          </a:xfrm>
        </p:spPr>
        <p:txBody>
          <a:bodyPr anchor="b"/>
          <a:lstStyle>
            <a:lvl1pPr>
              <a:defRPr sz="3400" b="1" spc="-3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158429" y="4663440"/>
            <a:ext cx="5592436" cy="176262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Ligenimus</a:t>
            </a:r>
            <a:endParaRPr lang="en-GB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B070798B-3B0A-5948-B421-23D8843BB416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191188" y="-766482"/>
            <a:ext cx="6561492" cy="6561492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2601354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7"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895C320-85D8-7946-80F1-AF205B05ECDC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1476397" y="1714500"/>
            <a:ext cx="4117985" cy="4105255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75728" y="2441842"/>
            <a:ext cx="5001987" cy="1201854"/>
          </a:xfrm>
        </p:spPr>
        <p:txBody>
          <a:bodyPr anchor="b">
            <a:noAutofit/>
          </a:bodyPr>
          <a:lstStyle>
            <a:lvl1pPr algn="l">
              <a:defRPr lang="en-AU" sz="2800" b="1" spc="-20" baseline="0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Section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75728" y="3661984"/>
            <a:ext cx="5001987" cy="148367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1809602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ver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895C320-85D8-7946-80F1-AF205B05ECDC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1476397" y="1714500"/>
            <a:ext cx="4117985" cy="4105255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75728" y="2441842"/>
            <a:ext cx="5001987" cy="1201854"/>
          </a:xfrm>
        </p:spPr>
        <p:txBody>
          <a:bodyPr anchor="b">
            <a:noAutofit/>
          </a:bodyPr>
          <a:lstStyle>
            <a:lvl1pPr algn="l">
              <a:defRPr lang="en-AU" sz="2800" b="1" spc="-20" baseline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Section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75728" y="3661984"/>
            <a:ext cx="5001987" cy="148367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3195905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7"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D4D88D99-EB51-FD47-95CE-4A69A947C0B4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231008" y="1271452"/>
            <a:ext cx="5226518" cy="5033558"/>
          </a:xfrm>
        </p:spPr>
        <p:txBody>
          <a:bodyPr anchor="t"/>
          <a:lstStyle>
            <a:lvl1pPr marL="0" indent="0" algn="ctr"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75728" y="3139072"/>
            <a:ext cx="5001987" cy="1201854"/>
          </a:xfrm>
        </p:spPr>
        <p:txBody>
          <a:bodyPr anchor="b">
            <a:noAutofit/>
          </a:bodyPr>
          <a:lstStyle>
            <a:lvl1pPr algn="l">
              <a:defRPr lang="en-AU" sz="2800" b="1" spc="-20" baseline="0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Section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75728" y="4359214"/>
            <a:ext cx="5001987" cy="148367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2481040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ver 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D4D88D99-EB51-FD47-95CE-4A69A947C0B4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231008" y="1271452"/>
            <a:ext cx="5226518" cy="5033558"/>
          </a:xfrm>
        </p:spPr>
        <p:txBody>
          <a:bodyPr anchor="t"/>
          <a:lstStyle>
            <a:lvl1pPr marL="0" indent="0" algn="ctr"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75728" y="3139072"/>
            <a:ext cx="5001987" cy="1201854"/>
          </a:xfrm>
        </p:spPr>
        <p:txBody>
          <a:bodyPr anchor="b">
            <a:noAutofit/>
          </a:bodyPr>
          <a:lstStyle>
            <a:lvl1pPr algn="l">
              <a:defRPr lang="en-AU" sz="2800" b="1" spc="-20" baseline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Section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75728" y="4359214"/>
            <a:ext cx="5001987" cy="148367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1115681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1771605"/>
            <a:ext cx="10957594" cy="408140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8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Pelignis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10326658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969208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1388298"/>
            <a:ext cx="10957594" cy="408140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8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Pelignis</a:t>
            </a:r>
            <a:endParaRPr lang="en-AU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640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1063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8E1AB-6A0A-AC44-83B9-9FAC961E3C28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10636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1FA37-3D95-DD4F-A79E-5508DFB6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16" r:id="rId3"/>
    <p:sldLayoutId id="2147483715" r:id="rId4"/>
    <p:sldLayoutId id="2147483726" r:id="rId5"/>
    <p:sldLayoutId id="2147483718" r:id="rId6"/>
    <p:sldLayoutId id="2147483728" r:id="rId7"/>
    <p:sldLayoutId id="2147483703" r:id="rId8"/>
    <p:sldLayoutId id="2147483727" r:id="rId9"/>
    <p:sldLayoutId id="2147483725" r:id="rId10"/>
    <p:sldLayoutId id="2147483730" r:id="rId11"/>
    <p:sldLayoutId id="2147483731" r:id="rId12"/>
    <p:sldLayoutId id="214748373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chart" Target="../charts/char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issors&#10;&#10;Description automatically generated">
            <a:extLst>
              <a:ext uri="{FF2B5EF4-FFF2-40B4-BE49-F238E27FC236}">
                <a16:creationId xmlns:a16="http://schemas.microsoft.com/office/drawing/2014/main" id="{16105EC4-C0D7-DE54-AC00-A7E315088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030" y="1754966"/>
            <a:ext cx="5103034" cy="51030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758E506-6248-D58E-EA86-8A56C2A86BE8}"/>
              </a:ext>
            </a:extLst>
          </p:cNvPr>
          <p:cNvSpPr txBox="1"/>
          <p:nvPr/>
        </p:nvSpPr>
        <p:spPr>
          <a:xfrm>
            <a:off x="749696" y="953856"/>
            <a:ext cx="63702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/>
              <a:t>Overconfidence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D8F90F-A8DA-E166-40D9-DA72817DF913}"/>
              </a:ext>
            </a:extLst>
          </p:cNvPr>
          <p:cNvSpPr txBox="1"/>
          <p:nvPr/>
        </p:nvSpPr>
        <p:spPr>
          <a:xfrm>
            <a:off x="749694" y="2431183"/>
            <a:ext cx="42523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  <a:p>
            <a:r>
              <a:rPr lang="en-AU" sz="2400" dirty="0"/>
              <a:t>Notes on Behavioural Economics</a:t>
            </a:r>
          </a:p>
          <a:p>
            <a:endParaRPr lang="en-AU" sz="2400" dirty="0"/>
          </a:p>
          <a:p>
            <a:r>
              <a:rPr lang="en-AU" sz="2400" dirty="0"/>
              <a:t>Jason Collins</a:t>
            </a:r>
          </a:p>
        </p:txBody>
      </p:sp>
    </p:spTree>
    <p:extLst>
      <p:ext uri="{BB962C8B-B14F-4D97-AF65-F5344CB8AC3E}">
        <p14:creationId xmlns:p14="http://schemas.microsoft.com/office/powerpoint/2010/main" val="2301832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C419F0BF-74E5-8DBB-B777-FA6428656D39}"/>
              </a:ext>
            </a:extLst>
          </p:cNvPr>
          <p:cNvSpPr txBox="1">
            <a:spLocks/>
          </p:cNvSpPr>
          <p:nvPr/>
        </p:nvSpPr>
        <p:spPr>
          <a:xfrm>
            <a:off x="1287227" y="2692126"/>
            <a:ext cx="9754153" cy="11747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AU" sz="18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R="10067" lv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4400" dirty="0">
                <a:solidFill>
                  <a:schemeClr val="tx1"/>
                </a:solidFill>
              </a:rPr>
              <a:t>The tendency to believe that our predictions or estimates are more accurate than they actually are</a:t>
            </a:r>
            <a:endParaRPr lang="en-AU" sz="4800" i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1FF71C-FB45-8197-1754-CA4C11DD1151}"/>
              </a:ext>
            </a:extLst>
          </p:cNvPr>
          <p:cNvSpPr txBox="1"/>
          <p:nvPr/>
        </p:nvSpPr>
        <p:spPr>
          <a:xfrm>
            <a:off x="1287227" y="1380158"/>
            <a:ext cx="39853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dirty="0" err="1"/>
              <a:t>Overprecision</a:t>
            </a:r>
            <a:endParaRPr lang="en-AU" sz="4800" dirty="0"/>
          </a:p>
        </p:txBody>
      </p:sp>
    </p:spTree>
    <p:extLst>
      <p:ext uri="{BB962C8B-B14F-4D97-AF65-F5344CB8AC3E}">
        <p14:creationId xmlns:p14="http://schemas.microsoft.com/office/powerpoint/2010/main" val="1453872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C419F0BF-74E5-8DBB-B777-FA6428656D39}"/>
              </a:ext>
            </a:extLst>
          </p:cNvPr>
          <p:cNvSpPr txBox="1">
            <a:spLocks/>
          </p:cNvSpPr>
          <p:nvPr/>
        </p:nvSpPr>
        <p:spPr>
          <a:xfrm>
            <a:off x="1287227" y="2692126"/>
            <a:ext cx="9754153" cy="11747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AU" sz="18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R="10067" lv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4400" dirty="0">
                <a:solidFill>
                  <a:schemeClr val="tx1"/>
                </a:solidFill>
              </a:rPr>
              <a:t>The belief that we can perform at a level beyond that which we realistically can.</a:t>
            </a:r>
            <a:endParaRPr lang="en-AU" sz="4800" i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1FF71C-FB45-8197-1754-CA4C11DD1151}"/>
              </a:ext>
            </a:extLst>
          </p:cNvPr>
          <p:cNvSpPr txBox="1"/>
          <p:nvPr/>
        </p:nvSpPr>
        <p:spPr>
          <a:xfrm>
            <a:off x="1287227" y="1380158"/>
            <a:ext cx="43284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dirty="0"/>
              <a:t>Overestimation</a:t>
            </a:r>
          </a:p>
        </p:txBody>
      </p:sp>
    </p:spTree>
    <p:extLst>
      <p:ext uri="{BB962C8B-B14F-4D97-AF65-F5344CB8AC3E}">
        <p14:creationId xmlns:p14="http://schemas.microsoft.com/office/powerpoint/2010/main" val="1964357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C419F0BF-74E5-8DBB-B777-FA6428656D39}"/>
              </a:ext>
            </a:extLst>
          </p:cNvPr>
          <p:cNvSpPr txBox="1">
            <a:spLocks/>
          </p:cNvSpPr>
          <p:nvPr/>
        </p:nvSpPr>
        <p:spPr>
          <a:xfrm>
            <a:off x="1287227" y="2692126"/>
            <a:ext cx="9754153" cy="11747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AU" sz="18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R="10067" lv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4400" dirty="0">
                <a:solidFill>
                  <a:schemeClr val="tx1"/>
                </a:solidFill>
              </a:rPr>
              <a:t>The erroneous relative judgement that we are better than others</a:t>
            </a:r>
            <a:endParaRPr lang="en-AU" sz="4800" i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1FF71C-FB45-8197-1754-CA4C11DD1151}"/>
              </a:ext>
            </a:extLst>
          </p:cNvPr>
          <p:cNvSpPr txBox="1"/>
          <p:nvPr/>
        </p:nvSpPr>
        <p:spPr>
          <a:xfrm>
            <a:off x="1287227" y="1380158"/>
            <a:ext cx="43636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dirty="0" err="1"/>
              <a:t>Overplacement</a:t>
            </a:r>
            <a:endParaRPr lang="en-AU" sz="4800" dirty="0"/>
          </a:p>
        </p:txBody>
      </p:sp>
    </p:spTree>
    <p:extLst>
      <p:ext uri="{BB962C8B-B14F-4D97-AF65-F5344CB8AC3E}">
        <p14:creationId xmlns:p14="http://schemas.microsoft.com/office/powerpoint/2010/main" val="1799656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C419F0BF-74E5-8DBB-B777-FA6428656D39}"/>
              </a:ext>
            </a:extLst>
          </p:cNvPr>
          <p:cNvSpPr txBox="1">
            <a:spLocks/>
          </p:cNvSpPr>
          <p:nvPr/>
        </p:nvSpPr>
        <p:spPr>
          <a:xfrm>
            <a:off x="1287227" y="1531540"/>
            <a:ext cx="9754153" cy="11747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AU" sz="18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R="10067">
              <a:spcAft>
                <a:spcPts val="2400"/>
              </a:spcAft>
            </a:pPr>
            <a:r>
              <a:rPr lang="en-AU" sz="4200" b="1" dirty="0">
                <a:solidFill>
                  <a:schemeClr val="tx1"/>
                </a:solidFill>
              </a:rPr>
              <a:t>Easy tasks			Hard tasks</a:t>
            </a:r>
          </a:p>
          <a:p>
            <a:pPr marR="10067">
              <a:spcAft>
                <a:spcPts val="2400"/>
              </a:spcAft>
            </a:pPr>
            <a:r>
              <a:rPr lang="en-AU" sz="4200" dirty="0" err="1"/>
              <a:t>Overplace</a:t>
            </a:r>
            <a:r>
              <a:rPr lang="en-AU" sz="4200" dirty="0"/>
              <a:t>				</a:t>
            </a:r>
            <a:r>
              <a:rPr lang="en-AU" sz="4200" dirty="0" err="1"/>
              <a:t>Underplace</a:t>
            </a:r>
            <a:endParaRPr lang="en-AU" sz="4200" dirty="0"/>
          </a:p>
          <a:p>
            <a:pPr marR="10067">
              <a:spcAft>
                <a:spcPts val="2400"/>
              </a:spcAft>
            </a:pPr>
            <a:r>
              <a:rPr lang="en-AU" sz="4200" dirty="0"/>
              <a:t>Under</a:t>
            </a:r>
            <a:r>
              <a:rPr lang="en-AU" sz="4200" dirty="0">
                <a:solidFill>
                  <a:schemeClr val="tx1"/>
                </a:solidFill>
              </a:rPr>
              <a:t>estimate			Overestimate</a:t>
            </a:r>
            <a:endParaRPr lang="en-AU" sz="4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722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whiteboard&#10;&#10;Description automatically generated">
            <a:extLst>
              <a:ext uri="{FF2B5EF4-FFF2-40B4-BE49-F238E27FC236}">
                <a16:creationId xmlns:a16="http://schemas.microsoft.com/office/drawing/2014/main" id="{E03FE955-2BC0-AABB-F41D-F3AA54AEE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56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8E7E61-D21F-7ED2-B040-9D5925389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61" y="2172042"/>
            <a:ext cx="10739278" cy="251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599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5B8A6F1-0E7F-35B2-AD87-6218D717D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16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C419F0BF-74E5-8DBB-B777-FA6428656D39}"/>
              </a:ext>
            </a:extLst>
          </p:cNvPr>
          <p:cNvSpPr txBox="1">
            <a:spLocks/>
          </p:cNvSpPr>
          <p:nvPr/>
        </p:nvSpPr>
        <p:spPr>
          <a:xfrm>
            <a:off x="1218923" y="1589188"/>
            <a:ext cx="9754153" cy="11747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AU" sz="18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R="10067" algn="ctr"/>
            <a:r>
              <a:rPr lang="en-AU" sz="4200" dirty="0">
                <a:solidFill>
                  <a:schemeClr val="tx1"/>
                </a:solidFill>
              </a:rPr>
              <a:t>“Perhaps the most robust finding in the psychology of judgment and choice is that people are overconfident.”</a:t>
            </a:r>
          </a:p>
        </p:txBody>
      </p:sp>
    </p:spTree>
    <p:extLst>
      <p:ext uri="{BB962C8B-B14F-4D97-AF65-F5344CB8AC3E}">
        <p14:creationId xmlns:p14="http://schemas.microsoft.com/office/powerpoint/2010/main" val="2040998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water, nature, rock&#10;&#10;Description automatically generated">
            <a:extLst>
              <a:ext uri="{FF2B5EF4-FFF2-40B4-BE49-F238E27FC236}">
                <a16:creationId xmlns:a16="http://schemas.microsoft.com/office/drawing/2014/main" id="{459E771E-F760-4ED0-3B3E-694C819BA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043" y="1292087"/>
            <a:ext cx="5565913" cy="556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81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water, nature, rock&#10;&#10;Description automatically generated">
            <a:extLst>
              <a:ext uri="{FF2B5EF4-FFF2-40B4-BE49-F238E27FC236}">
                <a16:creationId xmlns:a16="http://schemas.microsoft.com/office/drawing/2014/main" id="{459E771E-F760-4ED0-3B3E-694C819BA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043" y="1292087"/>
            <a:ext cx="5565913" cy="5565913"/>
          </a:xfrm>
          <a:prstGeom prst="rect">
            <a:avLst/>
          </a:prstGeom>
        </p:spPr>
      </p:pic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700F4DF4-BD17-E7BC-E701-7FD0D8F9A9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4255923"/>
              </p:ext>
            </p:extLst>
          </p:nvPr>
        </p:nvGraphicFramePr>
        <p:xfrm>
          <a:off x="1743242" y="1463041"/>
          <a:ext cx="8128000" cy="44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Left Brace 26">
            <a:extLst>
              <a:ext uri="{FF2B5EF4-FFF2-40B4-BE49-F238E27FC236}">
                <a16:creationId xmlns:a16="http://schemas.microsoft.com/office/drawing/2014/main" id="{738CB686-E172-9029-490B-C07EA1363B4F}"/>
              </a:ext>
            </a:extLst>
          </p:cNvPr>
          <p:cNvSpPr/>
          <p:nvPr/>
        </p:nvSpPr>
        <p:spPr>
          <a:xfrm rot="5400000">
            <a:off x="5738262" y="-94650"/>
            <a:ext cx="558266" cy="271111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ln w="19050">
                <a:solidFill>
                  <a:schemeClr val="tx1"/>
                </a:solidFill>
              </a:ln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211E4C-67EA-0EBC-8043-CFE69480BD16}"/>
              </a:ext>
            </a:extLst>
          </p:cNvPr>
          <p:cNvSpPr txBox="1"/>
          <p:nvPr/>
        </p:nvSpPr>
        <p:spPr>
          <a:xfrm>
            <a:off x="5694229" y="61244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90%</a:t>
            </a:r>
          </a:p>
        </p:txBody>
      </p:sp>
    </p:spTree>
    <p:extLst>
      <p:ext uri="{BB962C8B-B14F-4D97-AF65-F5344CB8AC3E}">
        <p14:creationId xmlns:p14="http://schemas.microsoft.com/office/powerpoint/2010/main" val="4188865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water, nature, rock&#10;&#10;Description automatically generated">
            <a:extLst>
              <a:ext uri="{FF2B5EF4-FFF2-40B4-BE49-F238E27FC236}">
                <a16:creationId xmlns:a16="http://schemas.microsoft.com/office/drawing/2014/main" id="{459E771E-F760-4ED0-3B3E-694C819BA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043" y="1292087"/>
            <a:ext cx="5565913" cy="5565913"/>
          </a:xfrm>
          <a:prstGeom prst="rect">
            <a:avLst/>
          </a:prstGeom>
        </p:spPr>
      </p:pic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700F4DF4-BD17-E7BC-E701-7FD0D8F9A9F1}"/>
              </a:ext>
            </a:extLst>
          </p:cNvPr>
          <p:cNvGraphicFramePr/>
          <p:nvPr/>
        </p:nvGraphicFramePr>
        <p:xfrm>
          <a:off x="1743242" y="1463041"/>
          <a:ext cx="8128000" cy="44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Left Brace 26">
            <a:extLst>
              <a:ext uri="{FF2B5EF4-FFF2-40B4-BE49-F238E27FC236}">
                <a16:creationId xmlns:a16="http://schemas.microsoft.com/office/drawing/2014/main" id="{738CB686-E172-9029-490B-C07EA1363B4F}"/>
              </a:ext>
            </a:extLst>
          </p:cNvPr>
          <p:cNvSpPr/>
          <p:nvPr/>
        </p:nvSpPr>
        <p:spPr>
          <a:xfrm rot="5400000">
            <a:off x="5738262" y="-94650"/>
            <a:ext cx="558266" cy="271111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ln w="19050">
                <a:solidFill>
                  <a:schemeClr val="tx1"/>
                </a:solidFill>
              </a:ln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211E4C-67EA-0EBC-8043-CFE69480BD16}"/>
              </a:ext>
            </a:extLst>
          </p:cNvPr>
          <p:cNvSpPr txBox="1"/>
          <p:nvPr/>
        </p:nvSpPr>
        <p:spPr>
          <a:xfrm>
            <a:off x="5694229" y="61244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90%</a:t>
            </a:r>
          </a:p>
        </p:txBody>
      </p:sp>
    </p:spTree>
    <p:extLst>
      <p:ext uri="{BB962C8B-B14F-4D97-AF65-F5344CB8AC3E}">
        <p14:creationId xmlns:p14="http://schemas.microsoft.com/office/powerpoint/2010/main" val="2998809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water, nature, rock&#10;&#10;Description automatically generated">
            <a:extLst>
              <a:ext uri="{FF2B5EF4-FFF2-40B4-BE49-F238E27FC236}">
                <a16:creationId xmlns:a16="http://schemas.microsoft.com/office/drawing/2014/main" id="{459E771E-F760-4ED0-3B3E-694C819BA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043" y="1292087"/>
            <a:ext cx="5565913" cy="5565913"/>
          </a:xfrm>
          <a:prstGeom prst="rect">
            <a:avLst/>
          </a:prstGeom>
        </p:spPr>
      </p:pic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700F4DF4-BD17-E7BC-E701-7FD0D8F9A9F1}"/>
              </a:ext>
            </a:extLst>
          </p:cNvPr>
          <p:cNvGraphicFramePr/>
          <p:nvPr/>
        </p:nvGraphicFramePr>
        <p:xfrm>
          <a:off x="1743242" y="1463041"/>
          <a:ext cx="8128000" cy="44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Left Brace 26">
            <a:extLst>
              <a:ext uri="{FF2B5EF4-FFF2-40B4-BE49-F238E27FC236}">
                <a16:creationId xmlns:a16="http://schemas.microsoft.com/office/drawing/2014/main" id="{738CB686-E172-9029-490B-C07EA1363B4F}"/>
              </a:ext>
            </a:extLst>
          </p:cNvPr>
          <p:cNvSpPr/>
          <p:nvPr/>
        </p:nvSpPr>
        <p:spPr>
          <a:xfrm rot="5400000">
            <a:off x="5738262" y="-94650"/>
            <a:ext cx="558266" cy="271111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ln w="19050">
                <a:solidFill>
                  <a:schemeClr val="tx1"/>
                </a:solidFill>
              </a:ln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211E4C-67EA-0EBC-8043-CFE69480BD16}"/>
              </a:ext>
            </a:extLst>
          </p:cNvPr>
          <p:cNvSpPr txBox="1"/>
          <p:nvPr/>
        </p:nvSpPr>
        <p:spPr>
          <a:xfrm>
            <a:off x="5694229" y="61244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90%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C46161-4CE8-1C9A-8219-383A09B900BE}"/>
              </a:ext>
            </a:extLst>
          </p:cNvPr>
          <p:cNvSpPr txBox="1"/>
          <p:nvPr/>
        </p:nvSpPr>
        <p:spPr>
          <a:xfrm>
            <a:off x="8121425" y="612444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Length: 6,650km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EEEC3D5-CE42-070B-B715-CCBCC9F3BEFD}"/>
              </a:ext>
            </a:extLst>
          </p:cNvPr>
          <p:cNvCxnSpPr>
            <a:cxnSpLocks/>
          </p:cNvCxnSpPr>
          <p:nvPr/>
        </p:nvCxnSpPr>
        <p:spPr>
          <a:xfrm>
            <a:off x="9072968" y="981776"/>
            <a:ext cx="0" cy="5582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254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439332F4-6B3F-8778-F295-048434731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619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6619969-6940-324B-6523-35FA389AB6BB}"/>
              </a:ext>
            </a:extLst>
          </p:cNvPr>
          <p:cNvSpPr txBox="1"/>
          <p:nvPr/>
        </p:nvSpPr>
        <p:spPr>
          <a:xfrm>
            <a:off x="1440873" y="1039090"/>
            <a:ext cx="27016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800" dirty="0"/>
              <a:t>93%</a:t>
            </a:r>
          </a:p>
        </p:txBody>
      </p:sp>
    </p:spTree>
    <p:extLst>
      <p:ext uri="{BB962C8B-B14F-4D97-AF65-F5344CB8AC3E}">
        <p14:creationId xmlns:p14="http://schemas.microsoft.com/office/powerpoint/2010/main" val="708361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1A888275-1ADB-03FB-00B6-559908BB1F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0222071"/>
              </p:ext>
            </p:extLst>
          </p:nvPr>
        </p:nvGraphicFramePr>
        <p:xfrm>
          <a:off x="2257301" y="318328"/>
          <a:ext cx="780470" cy="6262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9718CB33-E4F9-1BC0-B0E8-89150A8BD3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3483167"/>
              </p:ext>
            </p:extLst>
          </p:nvPr>
        </p:nvGraphicFramePr>
        <p:xfrm>
          <a:off x="5705765" y="1398327"/>
          <a:ext cx="780470" cy="35675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0" name="Oval 19">
            <a:extLst>
              <a:ext uri="{FF2B5EF4-FFF2-40B4-BE49-F238E27FC236}">
                <a16:creationId xmlns:a16="http://schemas.microsoft.com/office/drawing/2014/main" id="{28E63BDF-015D-00C1-C0B8-FEA4DF1CE6BC}"/>
              </a:ext>
            </a:extLst>
          </p:cNvPr>
          <p:cNvSpPr/>
          <p:nvPr/>
        </p:nvSpPr>
        <p:spPr>
          <a:xfrm>
            <a:off x="2614127" y="394200"/>
            <a:ext cx="252140" cy="222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D2E3D6F-4B11-1C34-030F-199356B9F0CD}"/>
              </a:ext>
            </a:extLst>
          </p:cNvPr>
          <p:cNvSpPr/>
          <p:nvPr/>
        </p:nvSpPr>
        <p:spPr>
          <a:xfrm>
            <a:off x="4170000" y="1292099"/>
            <a:ext cx="3852000" cy="378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A430E57-2F74-95D6-46BC-905C906DDB53}"/>
              </a:ext>
            </a:extLst>
          </p:cNvPr>
          <p:cNvCxnSpPr>
            <a:cxnSpLocks/>
            <a:stCxn id="20" idx="0"/>
          </p:cNvCxnSpPr>
          <p:nvPr/>
        </p:nvCxnSpPr>
        <p:spPr>
          <a:xfrm>
            <a:off x="2740197" y="394200"/>
            <a:ext cx="3979258" cy="10041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6814D39-26F6-F410-AD1D-7F8842045DE1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651052" y="583689"/>
            <a:ext cx="1922484" cy="3794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EE0B4ED-ABF9-B6B2-5D89-3ECA88A6B923}"/>
              </a:ext>
            </a:extLst>
          </p:cNvPr>
          <p:cNvSpPr txBox="1"/>
          <p:nvPr/>
        </p:nvSpPr>
        <p:spPr>
          <a:xfrm>
            <a:off x="8730343" y="989084"/>
            <a:ext cx="244490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800" dirty="0"/>
              <a:t>25%</a:t>
            </a:r>
          </a:p>
        </p:txBody>
      </p:sp>
    </p:spTree>
    <p:extLst>
      <p:ext uri="{BB962C8B-B14F-4D97-AF65-F5344CB8AC3E}">
        <p14:creationId xmlns:p14="http://schemas.microsoft.com/office/powerpoint/2010/main" val="3258716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11">
      <a:dk1>
        <a:srgbClr val="000000"/>
      </a:dk1>
      <a:lt1>
        <a:srgbClr val="FFFFFF"/>
      </a:lt1>
      <a:dk2>
        <a:srgbClr val="323232"/>
      </a:dk2>
      <a:lt2>
        <a:srgbClr val="B2B2B2"/>
      </a:lt2>
      <a:accent1>
        <a:srgbClr val="0F4BEB"/>
      </a:accent1>
      <a:accent2>
        <a:srgbClr val="FF2305"/>
      </a:accent2>
      <a:accent3>
        <a:srgbClr val="000000"/>
      </a:accent3>
      <a:accent4>
        <a:srgbClr val="FAF528"/>
      </a:accent4>
      <a:accent5>
        <a:srgbClr val="09D369"/>
      </a:accent5>
      <a:accent6>
        <a:srgbClr val="FF9600"/>
      </a:accent6>
      <a:hlink>
        <a:srgbClr val="00B7E0"/>
      </a:hlink>
      <a:folHlink>
        <a:srgbClr val="00B7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1 UTS Powerpoint template_16x9_C" id="{EA956CE0-7F49-FD41-9C98-C395F5454CD1}" vid="{8DF70025-42FC-C04B-AAEE-317C2426C9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6094</TotalTime>
  <Words>109</Words>
  <Application>Microsoft Macintosh PowerPoint</Application>
  <PresentationFormat>Widescreen</PresentationFormat>
  <Paragraphs>28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Georgia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Behavioural Economics 23005</dc:title>
  <dc:creator>Jason Collins</dc:creator>
  <cp:lastModifiedBy>Jason Collins</cp:lastModifiedBy>
  <cp:revision>36</cp:revision>
  <dcterms:created xsi:type="dcterms:W3CDTF">2022-02-14T06:08:26Z</dcterms:created>
  <dcterms:modified xsi:type="dcterms:W3CDTF">2023-04-18T03:36:39Z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a4f0713-8a76-46fc-9033-3e1b6c45971d_Enabled">
    <vt:lpwstr>true</vt:lpwstr>
  </property>
  <property fmtid="{D5CDD505-2E9C-101B-9397-08002B2CF9AE}" pid="3" name="MSIP_Label_ba4f0713-8a76-46fc-9033-3e1b6c45971d_SetDate">
    <vt:lpwstr>2021-06-10T03:39:58Z</vt:lpwstr>
  </property>
  <property fmtid="{D5CDD505-2E9C-101B-9397-08002B2CF9AE}" pid="4" name="MSIP_Label_ba4f0713-8a76-46fc-9033-3e1b6c45971d_Method">
    <vt:lpwstr>Privileged</vt:lpwstr>
  </property>
  <property fmtid="{D5CDD505-2E9C-101B-9397-08002B2CF9AE}" pid="5" name="MSIP_Label_ba4f0713-8a76-46fc-9033-3e1b6c45971d_Name">
    <vt:lpwstr>UTS-Public</vt:lpwstr>
  </property>
  <property fmtid="{D5CDD505-2E9C-101B-9397-08002B2CF9AE}" pid="6" name="MSIP_Label_ba4f0713-8a76-46fc-9033-3e1b6c45971d_SiteId">
    <vt:lpwstr>e8911c26-cf9f-4a9c-878e-527807be8791</vt:lpwstr>
  </property>
  <property fmtid="{D5CDD505-2E9C-101B-9397-08002B2CF9AE}" pid="7" name="MSIP_Label_ba4f0713-8a76-46fc-9033-3e1b6c45971d_ActionId">
    <vt:lpwstr>6ab3b3b8-caa6-4a18-863c-f302df8f3726</vt:lpwstr>
  </property>
  <property fmtid="{D5CDD505-2E9C-101B-9397-08002B2CF9AE}" pid="8" name="MSIP_Label_ba4f0713-8a76-46fc-9033-3e1b6c45971d_ContentBits">
    <vt:lpwstr>0</vt:lpwstr>
  </property>
</Properties>
</file>